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9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4" r:id="rId29"/>
    <p:sldId id="290" r:id="rId30"/>
    <p:sldId id="293" r:id="rId31"/>
    <p:sldId id="291" r:id="rId32"/>
    <p:sldId id="259" r:id="rId33"/>
    <p:sldId id="260" r:id="rId34"/>
    <p:sldId id="261" r:id="rId35"/>
    <p:sldId id="266" r:id="rId36"/>
    <p:sldId id="262" r:id="rId37"/>
    <p:sldId id="263" r:id="rId38"/>
    <p:sldId id="264" r:id="rId39"/>
    <p:sldId id="265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 varScale="1">
        <p:scale>
          <a:sx n="75" d="100"/>
          <a:sy n="75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CEB9-A725-47C2-BAA4-7B9E6635C22F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51F9A-D020-41CB-9DC3-86DFCFB32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7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51F9A-D020-41CB-9DC3-86DFCFB32C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7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173CEF-6196-4411-B0AD-E2D87051055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6BEE8A-D322-485E-932D-B066B2FB6B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SSzn4bIwZg" TargetMode="External"/><Relationship Id="rId2" Type="http://schemas.openxmlformats.org/officeDocument/2006/relationships/hyperlink" Target="https://youtu.be/sjE-Pkjp3u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strobio.net/albums/origins/ag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antarcticaedu.com/biopc1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Geologic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</a:p>
          <a:p>
            <a:r>
              <a:rPr lang="en-US" dirty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on land!!!</a:t>
            </a:r>
          </a:p>
          <a:p>
            <a:r>
              <a:rPr lang="en-US" dirty="0" smtClean="0"/>
              <a:t>(Lung fin fish to Amphibians)</a:t>
            </a:r>
          </a:p>
          <a:p>
            <a:r>
              <a:rPr lang="en-US" dirty="0" smtClean="0"/>
              <a:t>Amphibian to Reptile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 Era</a:t>
            </a:r>
            <a:endParaRPr lang="en-US" dirty="0"/>
          </a:p>
        </p:txBody>
      </p:sp>
      <p:pic>
        <p:nvPicPr>
          <p:cNvPr id="4098" name="Picture 2" descr="http://www.michellecaldwell.com/linkfiles/scaredcricket/articles/other/other_pictures/Eusthenopteron(p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59382"/>
            <a:ext cx="3848100" cy="24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ichellecaldwell.com/linkfiles/scaredcricket/articles/other/other_pictures/ichthyoste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30" y="4038600"/>
            <a:ext cx="37681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mountains began forming during this time including the Appalachian. Lowering sea level and causing climate change. All because of Plate tectonics and Seafloor Spreading!!!</a:t>
            </a:r>
          </a:p>
          <a:p>
            <a:pPr lvl="1"/>
            <a:r>
              <a:rPr lang="en-US" dirty="0" smtClean="0"/>
              <a:t>This caused 90% of all marine species and 70% of land species to die.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1-2 Review:</a:t>
            </a:r>
          </a:p>
          <a:p>
            <a:endParaRPr lang="en-US" dirty="0" smtClean="0"/>
          </a:p>
          <a:p>
            <a:pPr lvl="1"/>
            <a:r>
              <a:rPr lang="en-US" sz="3600" dirty="0" smtClean="0"/>
              <a:t>What differences are found among the organisms that lived in the Precambrian time vs</a:t>
            </a:r>
            <a:r>
              <a:rPr lang="en-US" sz="3600" dirty="0"/>
              <a:t>.</a:t>
            </a:r>
            <a:r>
              <a:rPr lang="en-US" sz="3600" dirty="0" smtClean="0"/>
              <a:t> the Paleozoic era?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Middle and Recent Earth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this section we will talk about the remaining portions of our geologic time scale including the Mesozoic Era &amp; the Cenozoic Era.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&amp; Recent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ended the Precambrian time?</a:t>
            </a:r>
          </a:p>
          <a:p>
            <a:r>
              <a:rPr lang="en-US" sz="3200" dirty="0" smtClean="0"/>
              <a:t>What ended the Paleozoic Era?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Dinosaurs! Dinosaurs have captured the interest of humans for over 100 Years. These organisms lived during this </a:t>
            </a:r>
            <a:r>
              <a:rPr lang="en-US" dirty="0"/>
              <a:t>M</a:t>
            </a:r>
            <a:r>
              <a:rPr lang="en-US" dirty="0" smtClean="0"/>
              <a:t>esozoic Era. </a:t>
            </a:r>
          </a:p>
          <a:p>
            <a:pPr lvl="1"/>
            <a:r>
              <a:rPr lang="en-US" dirty="0" smtClean="0"/>
              <a:t>248 million years ago to about 65 million years ago.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43" y="3884665"/>
            <a:ext cx="762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11353" cy="4304853"/>
          </a:xfrm>
        </p:spPr>
        <p:txBody>
          <a:bodyPr/>
          <a:lstStyle/>
          <a:p>
            <a:r>
              <a:rPr lang="en-US" dirty="0" smtClean="0"/>
              <a:t>The breakup of </a:t>
            </a:r>
            <a:r>
              <a:rPr lang="en-US" dirty="0"/>
              <a:t>P</a:t>
            </a:r>
            <a:r>
              <a:rPr lang="en-US" dirty="0" smtClean="0"/>
              <a:t>angaea!</a:t>
            </a:r>
          </a:p>
          <a:p>
            <a:pPr lvl="1"/>
            <a:r>
              <a:rPr lang="en-US" dirty="0" smtClean="0"/>
              <a:t>During the Triassic Period: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It continued to separate over Earths time and eventually formed the continents we see on earth now.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4" t="42461" r="27937" b="30492"/>
          <a:stretch/>
        </p:blipFill>
        <p:spPr bwMode="auto">
          <a:xfrm>
            <a:off x="2667000" y="3073400"/>
            <a:ext cx="4254358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6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Dinosaurs ranged from 1mm tall to huge animals like Apatosaurus and Tyrannosaurus. </a:t>
            </a:r>
          </a:p>
          <a:p>
            <a:r>
              <a:rPr lang="en-US" dirty="0" smtClean="0"/>
              <a:t>The first small dinosaurs lived during the Triassic and evolved into larger species during the Jurassic and Cretaceous Periods.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3714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upload.wikimedia.org/wikipedia/commons/thumb/9/94/Tyrannosaurus_Rex_Holotype.jpg/250px-Tyrannosaurus_Rex_Holoty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419600"/>
            <a:ext cx="321325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4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334" y="3581401"/>
            <a:ext cx="8998933" cy="3276600"/>
          </a:xfrm>
        </p:spPr>
        <p:txBody>
          <a:bodyPr/>
          <a:lstStyle/>
          <a:p>
            <a:r>
              <a:rPr lang="en-US" dirty="0" smtClean="0"/>
              <a:t>Dinosaurs were active!</a:t>
            </a:r>
          </a:p>
          <a:p>
            <a:pPr lvl="1"/>
            <a:r>
              <a:rPr lang="en-US" dirty="0" smtClean="0"/>
              <a:t>Fossil records allowed scientists to calculate how fast they ran (</a:t>
            </a:r>
            <a:r>
              <a:rPr lang="en-US" dirty="0" err="1" smtClean="0"/>
              <a:t>Gallimimus</a:t>
            </a:r>
            <a:r>
              <a:rPr lang="en-US" dirty="0" smtClean="0"/>
              <a:t> reaching up to 65km—as fast as a modern racehorse). </a:t>
            </a:r>
          </a:p>
          <a:p>
            <a:pPr lvl="1"/>
            <a:r>
              <a:rPr lang="en-US" dirty="0" smtClean="0"/>
              <a:t>May have been more fast moving and warm blooded like present day mammals and birds rather than cold blooded reptile like animals.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7086600" cy="858469"/>
          </a:xfrm>
        </p:spPr>
        <p:txBody>
          <a:bodyPr/>
          <a:lstStyle/>
          <a:p>
            <a:r>
              <a:rPr lang="en-US" sz="4800" dirty="0" smtClean="0"/>
              <a:t>Mesozoic Era</a:t>
            </a:r>
            <a:endParaRPr lang="en-US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2673"/>
            <a:ext cx="5486400" cy="298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0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>
              <a:buFont typeface="Wingdings" pitchFamily="2" charset="2"/>
              <a:buChar char=""/>
            </a:pPr>
            <a:r>
              <a:rPr lang="en-US" dirty="0"/>
              <a:t>May have been more fast moving and warm blooded like present day mammals and birds rather than cold blooded reptile like animals.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50673"/>
            <a:ext cx="4123337" cy="3092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290" y="3678290"/>
            <a:ext cx="3716724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Geologic Time Scale: The divisions of earths history.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</a:t>
            </a:r>
            <a:r>
              <a:rPr lang="en-US" smtClean="0"/>
              <a:t>Geologic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Fossil records also suggest that some dinosaurs may have nurtured and cared for their young. </a:t>
            </a:r>
          </a:p>
          <a:p>
            <a:r>
              <a:rPr lang="en-US" dirty="0" err="1" smtClean="0"/>
              <a:t>Maiasaura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Build nests</a:t>
            </a:r>
          </a:p>
          <a:p>
            <a:pPr lvl="1"/>
            <a:r>
              <a:rPr lang="en-US" dirty="0" smtClean="0"/>
              <a:t>Raised offspring in close clusters.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4112262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4" y="4419599"/>
            <a:ext cx="4645469" cy="23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first appeared during the Jurassic Period. </a:t>
            </a:r>
          </a:p>
          <a:p>
            <a:pPr lvl="1"/>
            <a:r>
              <a:rPr lang="en-US" dirty="0" smtClean="0"/>
              <a:t>Archaeopteryx evolved from the </a:t>
            </a:r>
            <a:r>
              <a:rPr lang="en-US" dirty="0" err="1" smtClean="0"/>
              <a:t>Bambiraptor</a:t>
            </a:r>
            <a:r>
              <a:rPr lang="en-US" dirty="0" smtClean="0"/>
              <a:t> </a:t>
            </a:r>
            <a:r>
              <a:rPr lang="en-US" dirty="0" err="1" smtClean="0"/>
              <a:t>Feinberger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9" t="25000" r="45455" b="30871"/>
          <a:stretch/>
        </p:blipFill>
        <p:spPr bwMode="auto">
          <a:xfrm>
            <a:off x="1295400" y="3521994"/>
            <a:ext cx="1939636" cy="322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1" t="13163" r="3125" b="55208"/>
          <a:stretch/>
        </p:blipFill>
        <p:spPr bwMode="auto">
          <a:xfrm>
            <a:off x="4566621" y="3722398"/>
            <a:ext cx="3823855" cy="231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3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Mammals first appeared in the Triassic Period. </a:t>
            </a:r>
          </a:p>
          <a:p>
            <a:pPr lvl="1"/>
            <a:r>
              <a:rPr lang="en-US" dirty="0" smtClean="0"/>
              <a:t>First mammals were small mouse like creatures.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sp>
        <p:nvSpPr>
          <p:cNvPr id="4" name="AutoShape 2" descr="data:image/jpeg;base64,/9j/4AAQSkZJRgABAQAAAQABAAD/2wCEAAkGBhMSEBUTExQWFRUWGRwYFxgYGB0dGxobGx8cHh4fHhsfHSYgGhwkHhsYHy8gIycpLSwsFx4xNTAqNSYrLCkBCQoKDgwOGg8PGjAkHyQsLDQsLCwwLC8qLSwsLCwsLCwsLCwsLCwsLCwsLCwsLCwsLC8sLCwsLCwsLCwsLCwsLP/AABEIAL4BCQMBIgACEQEDEQH/xAAcAAACAwEBAQEAAAAAAAAAAAAFBgMEBwIBAAj/xABIEAACAQIEBAMFBQUFBwMEAwABAhEDIQAEEjEFIkFRBhNhBzJxgZEUQlKh8BUjsdHhM2KSwfEWQ1Nyk6LSVIKUo8LT4hckNP/EABkBAAMBAQEAAAAAAAAAAAAAAAECAwQABf/EADARAAICAgECAgkEAwEBAAAAAAABAhEDITESQQTwEyJRYXGBkaGxMsHR4RRC8aIj/9oADAMBAAIRAxEAPwBno8bLMFBCtOxYSf8ADYH+WPaIc1DqcsJJ7QOomY/VsT8czVPynL1qdNFnW+sTTntuNU9CL9r4WfDvi7LNU8mnWNbtVqBVBMbKliAYJl7TYA48RYG7cRnkXHIwZ7wxk8zJrZdXY/fK8x6e8IJ+uKud8IzRWhRqL5Q/3dYMYEfcqKQ6kG4NzbfFzL8VDNAcEjcTe/p/THLUSb+dUnuGEfTTH5YdSnFV+TtMq5PLZ2hQ8uqalWCzLUpMHZVkQpFSC832XoQT1xcyHiKroiogNWFY0w2lyhkavLa6mRZSbzvIjHr5yrShhUpVB1VyEY/Ag6Z+IG2Ic3WyWaAatSpkgRLqJA7LUG4nscVjOPtr7rz8QWu4dp5sNMNMWb0MAwfkRb1xk/HvEI4dxEBKreXcGmdQKLEgXs6c3IwuAunoDg/+yKDuy5apVSiUIZEq10IbYWblKmGJiCNPY4t5PKrTpgZsfaHWAjvTVmgRpE6ecgiZN7m+Oc47UtoSVF/gvjPzWdQZVQGV55WB7H0No9MG6nFiU/d3f8M/XCv+wGVKtV6j1VqQzaEClQosBRggsQQWncqIG2BdDjeWpZhkRWSrFwxZQpIsNMhdROkEKA3MN+mRdcXcLa+31G6qWx7NaoCHaoVXQNSdmFzefWI/u+uA2Z8Qsx0g1F9FJPUbkT/LA3N+JE0NRZ3p1Sm4tci2knURJtcE3wg8RreW4qu6VgpE0BWZww2v6Cxj6jpjTiySd2juuL4ZsHCuI6Fks7diWYyPmYF+uPuIcaYjTr0T1DEH5du2M/y/imq9DUqAsQDTp0lYiDEKSAQGFyYi3TEVPhnEc1VUU3ekg/tNVMJE7hdSsWb1nsYxz9PkfNIS+yX1GTxJ4vahlai0q5FVKcpL80jadRuTBtuYMYx9PFPE83XCrmcy9SoQAqVGH0VSAB+WNWf2R0SfMd2q1dyahLAn1E9trR6YPZLgBp8qoipYHyiEYiIvCiY+OKRawr2t/Aok3yCuE+HRlQj5vN13YCNPn1CpIFy3PG9gFjtLTYxmfHiU6RZlqEwTTpqCWcCdrW2I/niccKRqgYidNgGgj4m1/h64g4/wHL15W3ngIQxmVCzAB6Tqba/NiMczyPkModK0KHG+OtmMoKq/bMpmaj6URMy4BABJZlLaQAAbQrbdDhY4BxPiOezXl085mFUBTWfzqnKohTA1XJPaJJmw2esjw2rRNOnmFpikTpp0wCWBN7aQYFjJ5RBv6mcl4bRSxCrSDszsKchnJ21Mf4DboRh14hxtMHRbsJHMCjTp0jmXnYFmJqNbYmZn19MFMvXbSOdj6k3jpvvgXk+HqjFlABI0k9SBsJ3sP447fP0aKyWUEkCSRc2G/wBMLHxjvY3owqc60+9vt3OPvtTRv+eM5z/thySVSFOsCF1KLk7zO2gXEiZJECLmxT9reQYCKlz0IK6YuZJG3oJJiwJIBq80/Y6+DAojzSZlmGYyZuzE/mTHyx1ma9UoRTcKxgamBYDudII1HsJAwtcP8e5SrdaikQeokR3H69JwYo8coMwRais5+6CCw6XAuL4X00b5oLTPKOSzCjSM1UJN2qOAzE/3VEU0UdgpnrhX41leIJVVaeczdVq0qgQU0RALlnYxMCPdCgkgSCRh5AOIcxSEMYksNO5BIvafui5P54tfcm0KfCKOcY1DUz1YIhIY6k065/s1coTy9SpMG0kzEWYHEao//q5yp2LELpAHQaxLH+8YPxw00uEKY1w2kQqgQijsq7RGLaUdMARHp0xOpc+fPmzqQllOJ0woFetWrEk6TUphANuY6AY9AG+OJuGftim2uvmaTgAk0gJYwDYMqAKe3vdsN7pIjFdBvb+Zxmy5JR17fiOoorZTieZYKXlGaYQwSRvJgW+cH8hiDzc9/wCrp/8ATX/zxep0n9Ax3IvpHRV7n12mT2GIP2fQ/wCK3/Wb+eJ41PfrP6/9OaSMz4rRSsqU2VWRRAUDywNUGQiwkwYAA1CZlojAaj4ZySIpejWqsYLf7vy/iLsf+YCDB7GC/EvBGeosalN0rC3Pp/er8B0G0gSDed8cZXLZmoyiqDTqAcrI0EybzG0i8rBBnoYxuUmlpiej1TdMXMpwbLJVB82oyxqVlglZblmRpJAiwgkMDaYxoNDN0XfywoNuVyBFRRbl3uJAK7i04rVuCBEUNoXUdLgqNJIvcLYmBII0tE3tGIDwQUKjmnqZS4YIxXlYADUr2JMap1G4gYXJPq5YFjae9henwShQdnRWpvUmYqNeYuBqMGcfcH4QtOo7mlTYtMVCxL3N9SNIPS6m8Gwx1n+M0kCciq5JA1bOe2piO/UjEdDNsKOiihYL1dyYgm+pj+83me3fbEXKXI9JPaLuX4eaal8spoU51FYXcwNSqyxTIWRc/fa18cvnwh3YDc+YdTEme2w227nH2S8OpUqCtWYlwLKHbQAfQ7H1AGD65KnGlaSwBYgR/HEZyulJ/v8Ay/tQjg2BMhmiwDSyFrALJ+Bveb3F+2Pq3htK1QGupasosw5dQB5WZVI2NtQt8MHKOVakRot2EAgT0BN49MTUqkVJYJqiNQAmCZ0zvE3jbDYnGMqaa+gVBoDZbwbS8o0npook/wBmWmDvzsdYJvJBG5GJ8p4dytBVVaYgTAMsb33Mnrg7VYAj1MfrviKipBM6YvEC9z1xtnKX6V9fLCqRGmQVfdUW2ttiemkYk80Y5NYHE24x5Y3JBmsiKhEs0DoDAPxjElDKKnugD9euOlqwce+aMKpQuztnOkAzGB2YGY1saTIBAhXBgnqbGZ+PYYuvmB1x95yiJOM8skeoamQVcv5kFgJEGRPS4+U9D/lgRx3xdRypCOxaq0RTQamv1PRRAJkxse2LnFuNpl6NWqDrNNSwQXJa0D4klR88YNns5USkzvrfO5snWxmUpyVKAfieItsnKNzhsGNZm22dwMXjX2q1vMNLKwgWJf3iZBsPuwNXY3XeMIOa4vWrc1Wo1QjYMxjrcDb9euC+R8JVq1MtNpLOdxYGI7/eE7XF4vhg4J7ONIDVjuLqIO82np09bMLY23gwLX9hUZTFijwNNBqDU4sqDbUWJGomIWwYhbm0mwOLeS4AQzaV1ECJIKIg+8xYkEibBRBa+wsdLyXA6ahQFUKmwi0/zsLxJjFHjjKVN2AWZULNxYmCLn4fmMZV41ylSL+gSMu47w0UWlX16pPuhe8nSDYTbYfAbYrcJ4rVo1A1N2W4kBtIYLcA9CLbHE3Fc+7k2Qj3dQXeOxMxa9o3x1w3hTyr6HZTfkBJKm1m0lQ24v8ATHpL9HrmWt6NX4D7Z5AFWmWEwXUaVWdpJYhevVifTppeS4nTrUxURgyttBB/gSP9MfnzLez/ADWb/fZaiq5eeQu0AgW6873sSBcgwMaF4P4NV4fpCuzlhDoSDTHWUEBrQQCT1NsY8lYqcX8g1ZpgqDfHDVCNhJxRyfEFqKfxAAsovv27iQR8ji6rCB0+IvjnkUo2nQqRCzv6fXHuozcjEhIjEIddQG5x58oXLTuynCIc47imxUMWiF0aQ0nYguQoI3v267YWP/4sy/4s1/8AI/8A1w2V+EipVpO3+6LMon7zDTJ6GAT9cX/L+GNMMGSC9ViWnyKnFOI16YApLSqSbjURA6/daSLWjriq6FjqM699o29BzH8jinRzObp/2tLzqR2NM/vEHTVT2f10kGxtthjylRDTV6bC4BAAhgO5UwR8xg9P2NCyR9gtpTY1SzsxDCOwt7touV1FZvMC9zgmMqFI5htBMXj4E+n5YqZ2hUrVNQYKAxDoy3BGkhgwO8Q4tfVBgi1OpRrUaju4UwhIqDUBaxWolzpHvSNgD85y50w2uyLfEOGo6+U5BViLSVJvYWI6/njvhdJQgCOWUCACSdME2kmZBBFyTir/ALPnNLGcRCUUopBkupIOpSIKaTNmkkHa2CWTyVOnTVSutgQxdidRYCJPqdzEAnffHOkqcvPyJcu0i1kuC+UU8tnFMKVNNjqWZ5SCbrF7TEGOgwaUdMUcvU1CZA+H6k46oteJPzMYdTitt8/Xz8SdPiggoJxy2XBEYq03DDufXHHmiTA2xT/Ih7LB0ssmmQZknt6Y7ejqWD1/Xxx5SFrjAHxB41oZKvl6VclVrBzr+6pUqBMdDJv0gfJo12+hwbFDSABsO5xDTyyoWcCCwGrck6Zj53P6GLIIZQwIKkSCDYjv8MAOJ+LaNIwvORMwYAi5JJ+VheCMSnFLvzwMg8Wgbx64zH2h+1I0HFDKXbd6nQWsF7m8n4Ad8Q572k+bUaiwHlkCyMy6gQ0kvaADoHQSbzi1wrI5Ks5f7PFRAFDAEAnliOxkkDrynpGC6hTmm0ckZ7R4vncwX1VK2qVUwzIlJQDvF/d1W7AsZjHHDKtY1QXZqgcHSoquWHSTDSDANjB+WNYzXhuhTBC0tKsNLBTCnYGQp66d97YRuLcPfLVtVIlBMjSdJ7QLRMfHc74pDNCbcYqh+lpWFuBeHFFYmkzhtLAKWkKxE64tLWUiSfdF7Ainn/DtSrmZINIIwVQx1EoqaCJFpcAEkfiPpix4PzjmuSUamSJYMTOoEgsZNjIMi0dsO2coBQGNy3X/AD3xky5pYpNdy0VGVWDcogpI1hqbsP1beB+h7TW8CZPabfPri5XyCtF+k2OJ6FGCIkR6/DGCU72WTSWiDySwlQQR3BiT6/rbGde0Go1CiFBk1iVBgSFWC0He5Kj641hSAp1dBfrtuIxWPgmhmjTqZmmHFPVopsTADRJaCJblHLsPXGvwKbyL2dyWXJ6tGCZbha1KKCnqeqxgKEJ5psAQSD8++NB8HezWroDZxwtGzfZ1PMx6ayPdGxgEm+4xo9Hwnl6APk0VTsATpBvtJtMn64otlqnmQC1o1W/X6OPUzTnF0tmRSXY7zPEqkadBCzpUDtsLdsV80oUyWAeOVN/r0GC9KnG2+8+vfAz7OKlVpNwNp6/DpeTjBJNfMZFXw/nCmaAIsyPquLMNLCfUifrhmGs9r9B/PC9wXIhuIU9mCq7NInmChRvseYG/bDLxfgArUWpo7UZtKdR1U9YPWIOKLwk80bT+X9nSmo9hb8Q+KAAadNpbZ2AkCbQD1Njfbpc7EvC70mWFYMViTMkm256n1wm5/h7UEcVkZVWw6AQLQRY9W32YYoeC+Pacw8LybkAy03/L0xJ45Y9919yCfVtmzAY80t+jgXwnjS1FnbBfzR+px6OHPCcdsNFV6KNYgE/rrhfz3BqQzCVGUAqp0sLHedxse97g3npWqZ3M1iqHTQCENrptqLn8OllEDvvNo64vV80StyDY7CP8zhcslNa5Kwi098EmTyy1SSHWVtA3B9ew+WI/LGozaLHr/r/XA9cspqBxZh97YmOkiDHpti2tQ80mxM3F59P5YyyhGlovTskTJrTQBVgiY+d79T3+eK1QGYnf44IjNcpk3Fg2/wAvj/XFJgCuqR8OvpjNljT0FHLVVAVZM7ER/D9d8SUqqybmMVWB1Lf49wPU7QcT1WgbzHYSd/zGJvYaLmWrKv8AAfH+uJ6dQdMCxUBHxJ6dt+1pxeS0EEHuMdFyuhJR7l1apwme0LwmM6EEwdDIG3CtqVl+sOPph0y7A/HHmcyq1EZX90gz6dZ+W/yxvw2qkQfsM+8IcFr0qHkDMMafNpG4AMkyLEX6297a1p+K8PpqCSoINxJ/V7fwwyU4oIrECWu3qTtvMDpJMS2/XADPp5qEnoO24BAN/wAV/wAsZ8yayfPkvD1kZFxOlVGZmmsayAo3gGCPkQQfmcavwbLjyQTAJg+k/qTPxwB4Zwmma9NHXV5cHUd9IJKlekgppMyIaDczh0o5YaNIsfu/LHeMzLpjFDwj02RZjMutIwoqASNJMCOl+nfY7fPC2OF53NuAnlZekh/e1aUlx3WkzCdenciIm5GxOUspURmDkFGiBYG5sAZ+JuB25rkCs940p0q1Ph1KiwYag8BjBMnqeYGdRe4v8wvh5yjaSvViTSfB14c4IKNKdIRmZ2Czq0qxshYzJCxJ7k98Hlqh1NojpFv4X+Prih9qMWxxk6rFnKgQoEmNyb2MfrtjNLqm3KRopRiF+F0EaiZAJkxIFgO3UDBGnER12M3PTrvitwvUKAEDcn0M+v5fLHnEank01VbOwgEG6jctfp0HrHrhHcnojJ7Ixmz5jGORDcz7z9Y7gbGTEiOhwdTSbnr+YjC9ltKhQRpVQIWLfCMEs1xewCiCCJjb9dcbvDzWO9Gab6gltilm2KSV0h2HKTJXoIO3wxOrkpft/HFbO0WKELE2NxsR8cbevqjwTUSvlqzvqB0o+oiA2oCNjIAkEX26x0xxxDLEKVQsGaxZRcTaw2tci3TEOWoGlzEe80zsNPz3I2jBSlVkn8j3P6jEqTeyvAA4Ccvw7MVvNqLTUoGZ3cXYwLnfW+kkIoNqZPWMMOX8a5VwD5qqGMKH5S219J5gLj3gLGYi+MW8eu3nuGqhKStrABJZ6jFiCLSraYGo2C6fRSGOdaVYiEGoKwQNuDY2BFiWChRGolQATjXHqiqRJettmqeNPHuVfLVKVP8AeFwNJeyT0ZLS1geYCPXCTwHjdBFKqy62uSSSDB7zMD+A64X6TM19FOrKgczGdQvBBEtAkcsAD71rx08tzB2Zal2ikmmF1baUZWDAkyRTUi1j2ScevUmHpNf4FVXWrK1IsRDkb/D12BiOmG7zv77fr/24zP2bV0FZqdcBTy+SwUbMJAMKNJYAQCqEgdScaxqTtiePGt/wdVCmXk6lDQLkGOm4ME9bfPHrZ0EMBqBIgCRa9wR97r9McNmED+UDpJAIBPMSOwtif7JHMbQBqO5BmJ2t8L45OlRt0zxVISTIAJPLJmAfugEsfQdjjmhxqj9o+zOKiOy8kqYJUHVz/Dodpx7TcxCmYk3O5Pb8h8B3k48rUoIkAG0AGe3+cnBTRzjZfDWCqO5IPWJ9cdVss1mgAdVB29f13xXFRwoKEKQbnTqkdo1CD2M/0q5SsFYKyvTYAsQykbxI1KSp3A33B3g4WUY1sHBMgWmFEnrBJn6zcm/X/LHdX3hbftb0+X064peIcn59LSrKriGpsDGlwQVOx6gd8SZDjKUzTWuAjFRqABIVjA026SfzHrEl4frlSYjn0K2X6HCOXVJ1Y+ptYyI+Mfx6YKqyOmpGG0j1+I3Hb0wLq1FvJMmLCCJgHafz+WBnxRx0LHJ1Ky/S1TyqDvJmIP0vgXx7NspTLyQ1dwoYTZSTqAPQ6FaDeDFsRV+IVgB7iRcw0EjYSSLi47XP1EV/EFarmsui0tSLUDs9PnA02aGB5RzFTI6mJw+OcJUrM7lb0MXG6lNVTzPdkKwJsNQIne++3z6SKvkBgoAt0+g6/LFL2nZrysuaw5tFyO9wAY6i/wCeANXjNdzlXoQKbCIIMHV0tNwREyYBJ2vjPlxym3vuzVHSVBnI5GmM1UvLRI9Bb6Xnf19MH6ORBFoB/wAsLfCs9S+0VX0sCr+XMbwCbeht9R3x1lfELfbatMzoIYoI91VAufQzM92Cj3TjM8bm22uENJsmz9OkzgQdStIYCQHi8k+7YESCDsL48XIK1V+TS5VWZwolhEAEi9ogD0xQ8P8AFVzVaoQqstJtKNBsT70Tbtcf54LcQzOqt5N4KEMfiBEXnubjp1xGakn0+xf2ddcAw0NJt+vl+t7YucGWmFqPs/uHaT27ev6OIstlmRhqM20kk3tEk/Q3nEHG6CLl3bWQI1lhHTeANzEiLYot6OySDScWVKIef+UfiJ6D4/54qUaZqVNVUMS3vBSBEAwPlt8p3JJz/gXjku5JDVDSQLSUBQCSTqY80zEAAKdhth08KZzz6xMEGecSbATsR1Ji9t+9saYeFnjde8zymmxnTLa6QE7x1BIj1jfHNKmCWUmdJE9TsIk9fhgnTywUAAQoHL6X/PFV8iBJHUyfjH+mPSeBx4J9S5PvMET2/Qxy2YGmRcYAcTyuYevKn92NJVOYX9RsbE9eot1wV4dlGVYZtXaegPSesfr0kovgZOyWpnNUIwAHp0Mdx8vrjvJUBJAMgd++PU4eAZA+vT4YnOWipOq1p/mcGGKa3LYb1RmPtP8AD71aaLlsvUes9YvUKoDCBdCAuAB+JgpmJczhCyvs44lUIXyHSASNZCgdYubX/PG306iftRWLgM1F1p0y5E6WTZZgk6nJtMKvazSzY2weqETSR+dMx7Js+lN3Pl8gHKHuwsbWi0mZIuOtjhcy2Wqo703Vl0j95MjSJAuegJZRP9629/1M9ANM9cYf7VHT9psQGIprT80jrEQCbidUjmB9wWOG3uzlIq8Dq/ZeLZYuwOmSdAYlkYPpUA3aQQR0hl2MjG4/tcfg/wC9P/LGR+zXg65zPVq9RCyKTEDQoJ3PLbeDpUgXMQLHXv2Jl/wJ/hH8sQUZPjz5sd0JOZ8QZem48yomqVg3YjVbVKyBYibjc4K53NVqgLUEp1QQNLtUOkgHeAsHv73Qd8COD58uX8n96guDXpqpAi+lrGpc76fScGOG5wim5dYAJOqbRckybxY+sYxyvt5/A/pVe2UqOTrlhUrVRKj3KYAW28n3iPSYwYoq1QKQSRFwbQPSw9DinT4rTqOV01VBViC9J11RaV1DU24i2PBSZTqWoQFuKbHliIMkCQblhNgQPkG+l7RdyVWi79o+AFhOwP5fExuY6Y5yeVliXGttrk6QOnLsT69sVsvTZWMPdoYLUUnSTtBEGD1H8Jx5mOJBHWk9SazAsiFgnxIEdN5M7YS2n7X5+hFzQUY6WY1XWOg26des/DA3OtlioaqEDWJaBupJHMRePhihn+C13osfOpU2IIJQaiuxU6iJJ94GwsRHWQ3DfCmYet+/NOqgYOGVqgclbBSGYgU55iqxJ32jDdTXevgLUpdtFut4yohhSyuuqbyaal9M7qCBA781gPysPxnN0zpGSqHzAdLVHRQP+aJKdAAbmdsWuIF6NGr9kQisARRprTtMxZBpAXrJgdbzBz2h46zSVHpcT+0qtQgiB5bUwCTKcoaNhAMEC846GH0kXJK/i/8An5Bdasds2ldMsXzNejTIU6uQFQDYwbMxIiwEyBvjJMz4uzKhqVGtVp0dVlU6ZtEtpPvEXNzc468V+IWzdVWJaEGldZBLCSdR0KqyfQCwG8SQB3/h/ljdgwdC9bkn3s3LgPEl4vwzyqrE1lpinXgc0ySj9iSF/wAQOEn2c+KK9PMLlCS1I61pqVuHEkQdxefhOO/Cp8l6KVkZRXJpVkMrUKmCtRRIGlXKNrsQUMSFOC/iLw+tDP0XjUxq6SykqdQQw1iBrLQT+IgYjlhGDlF/7b+ZSEmxzpZRVpvYajzbWLxE7dwOmETOeI8zmpyOXVKagLSrOSS4JKqb26tHUmGw/wBFwEm5lRE9Tp7b74TvDfg4V6z5jWylqtUHUZYgFJaehgVVkXXXa4OPN8M16zn8viWmxx8M8IpUKVNKYhB17n8RPUk4ReIeP6T5/M6mNOmgVEIktKvDEAC+5a/4Bvi/x32j0VrJR01VolgDUVwp0j+7Gopfe0gHTOEbiPho5nMzl2RhVZioVgdKzCWG02GncRcWk6vD+GVOWXuRc/Wo0rhWcq16zmmjMFA1BmAuwLaNUGSPcO8EGb7x+LSEVHzNRaFJtKOkamMm6gKbALJ1b29Ywd8L8JORyaUAdWiWZi1tbGWgdF6D4T1xn/tgLOtKoLaHdXE3GsLBjsQpE7bDAxxxvIox+oXJizVyIeqmYpNAatJVR5ehQeUr2ACkAx2xrXhvjdUAtToiqjGzkwxIkXYArAg/M7nGUcI8TQCtXTULwQWE3MhlI7G1o7xY42jwNw5qGTWm8gksxki5Y6jtbc7C2N0200Sqw+tZlTUw5tyB/DC/mlrMpd20xUXSFJHIbQTNzJv0tiTxFxoLqoUnjMaQ67EKBeTNo0q1jY/TAGnxREquHqny6iCumsMWOto1FT7qK67A7G1gThNtWC1dDPxqhVfKny2gxJ+AFxtItqiCDMX3BW87xvNV6LBSaSQAdMeaQBzMWFlk9FiO+Amd8Y12zPktVp06VHSXdlYjnD2MTJOpdyPcm+LHFeO1Epfu9LR2a0A9Ov5dDvbBtqtBSs94fVKozGvmBzBD+9cQRt9+T6gfx2O0BXYtSWueWFJMgtaxEg6WtEjucBPCXiJc0/k8oqQzaalw2mLX+vcRtgxxaaNUFOYgAMgJJB31fC38PkertQ3SilX8PtTrGrU1VGamKeqP3iEOHVwRysVKqRyj3fU4eOH50VkDh9R6xAF4tEwSL/DAetTqEoVIJ/vNMWHukiQbxecTUswsDyxaSSCrCVO9iL36n0xylvSAojASVBMEwCYiZgfnjCOP5Wprr5hwfMFQtpYGFIcqgIA5iY1TI98xsca/lq8IHB03AI3EHmFpwSzNKnV5HCliDGoBgRsdweh29Ti6kpRrgKjTsRvZtlhlUeizyRUZR/eM9L9oJ33xoP2UYCt4ZpGolQIabIIU02I0/BYgzt8hi/5tT8bf9HHRhRzZivDPE4+26Ckk6YarWVgxiFhpNOAJIEwdpBjGhZziDnm8t1enALMIUKSA3NMDeYMbdcAfEXsgq1EpHLZhdVFdKhqaoWA71E3MWkrgzkqNU0VXMHW4VdahVLILCGZIRogQwAP0xk8Rikqr6DwpcF1VeqwfyirgKulmBgXMmDCgEzaTsDfafMeHjVYM1VgZ2SAP+4Ej4rB/LArwRSSjWq0mzHmvVZjSVmJYIgDADoYL1Ljt9HOhkyASSSSSb9PQDoBtjlj6naQNcsUcj4OrZYaaGYGiSdNRSbkyTqU6ib/eY/LF3J8Dq6Sa9VDU5oNJNIVDFpPMTaTcAmLWnDLpxRz2fpIQrONR+4oLP/hUFvywJw5a5DoUOPcErNUpGhmWR9Olgac0nZRJZtI5CZ6HpAwVrVfJpjzHQkAB2B0rMSYk/OCScUVphFY5dc6xJZtLK9ixv/aQV3vEWHTfAjJ+GM/mnfzagQAwTrBYGbx5cMrRB0s3xvifoZT01+wXJLgL1PFVKgZd0WnBLMSQ7NYgBNP7wQbEHoRjH/Euc+2Z5/spq1El3VajTBALOUDHlWFkDeFxsw9ldI0HptXq6n95lCpuQTyrdiYF6jP3jBLhHsz4dliGp5ZWYbPULO3bqYHyGNvh/DeittkZSTPzETJkm+PXpkGDNvSLHbfuP44/U3E8rQylAtSy9IMqMKSLSWSxFgIEwTE4xLN+As3mHfM5upToFrsCdb+p0rIFrxI+Axpk4x5YnWrBfCeOu+W+zu8BWVsu+v8Asn2PXUEMySsaWAbaQdtqcGWtTpVao/eMlNm6EOFBmAd9UyNjcXGMzTwxlaOXYhhUZRq1snuhSCfcAfe0BgdhIE40Xwvx77XQFZHDlwA6+6FYWMLcoWAFizCVtuSfL8XuPq+0tjmnwEnyesHpO3p/WMD6uWoZGjUZSFOmqyKTYMVeqZsdIs29hb0xY4catOkWeXhrWvcnvFhYTYRc2vgLxHiFJsyR5iu1BTTFF2Q+ZXrAgjclR5YZbAAaiL7Hz8OKnTHlIzI8Ez9YzTpCn5m14dwd21MxZlIb3ydJm3bB3w3laPCSrZlW86o2jzdJ8tL3Ab71oYt/LBNszmHYPrCV8waS1G0sq0aDN+6poQJVmXVVYm4CDYxiLjHFKtanncxVpKE+zK2WXUW5HqGlJEiNRh+hslsem25rpek/ZyJe9Enij2joivTonU7LAi4MyLfAgz8o3woce4LxPMUqmbq0HWiksQ0AqrabhTzFbKZiBE98Ecv4VSlUV1eqpU6pGjWpAAYggahzHSAvWYPLOGTM8dqEMCfN5aipUJ01Bq0hiVXlqge5cS87wbnEseGklfvJelTMo4Lmaa1U8ydOoSVMN9enTG40/aBQXUp5UpKAIv2iI6bD5jGT8U8F1QnnU9MSdVMnmUzECTzjaLk9LkTgJl+I1aIqU4jUAragZGlgwHpcCxxolGOXaYU72hq4t4pqVjmKqVCtRjAAMFV2YA7kQY364V6fF6qGzRaCAALb9N9+uKlWpNxInf4/yxcTg1Q0hWKsKRkeZHLKiSP4D5jFFCMQqIf8DZWjV81XRmqPCp+8CidxvHW53mNsNHBOGNQDBg7MnISSrouzAAqJYQ2oH19MZ/wplqaUAYOIjTfUZ6i0WtbDRwXOimr03Jkq3mkBWCqI0ssFWkDdb7T8I5LGSDnhzNZatmHlArqYm2qASZX0JmRFwN+mNByvCOYVG98GZDSGB+QEwe2Pz7xTNFc2aqOQ2skVATe5GqIm8SZ7nGj5P2gCmq0cwSoK61qLdTuRtdTaIuJ6DCSTjT5GSsP8XrujhZ1LcMkldQBA5bXIkTjrJq6U0DszhhAiIHWNRgkC28z2wEz/AIsy2bA8utodD5gbSRcfd+Oxj0GKuS9pSM60whgSXM9YOw9TBM7QcB+2hoxof8tVWCCJY81htpmOnRfTFjSQOUyFhht2Mz8djfCcnjOiy+ZBCTAckAdhJ2HUzinmvHuYoFmfLinTQ6DqLE1BrAOkFY2MxInod8GLb7DuNGjZUuOU3nY7bwY/1xP9pf8A4dT/ALcB8txW5gkByCs2b0tuDG/bBH9qv+H/ALv6YeORLRKUG2X3aNiMVFyCibfCLEDfcdunbAjh3iVKr6VHQx6wxUx9AfnhipVQRt8uuL48qyR2iLjT0CM54Vy1WnTp1KYqLSjQzFi4j+/OoybmTfrgz5g0zgFxHxllkstRHaY5WBgzESDEyRaZwvr4kq5mpopKxaSIMG63MH3IA3vI9MQy5v8AXHG39v7A8iXIS4x4mpmqKGt2qMYWlR1AExs9aBtM8hX3SLmATnD8tFOVK01P4VgnpJm5Jjc3NsDfDnh9krPVdQC3vR95uUgyRMAcsA6SQTGGoJeTftiWLw7n607+H/PtsZzvgF0eEN5mt61RlEaKfuoAPxAEl2JgyT90W3m+iKlgoUdlEDeenrP1wpcZ8feXVdaASotIw43Z7EnRcAcwCD3iWJtYavuN+OiFK0UioRbX262G5ExE7kY1xcIqook8iG3MZ9KYlmAA7mMK3GfHBB00R0MMZv6Ad/j32wp0KlXMMXdiSfkItYCLdI9GOCtLhgFp369Z62+X5YnObZnlmfBSq8SrMYLMZkSSeo3nfA181qW4JMTYi+5sP+WRMQNMSMHn4S07xf5WPboY+OI+H8PCe8bm38R/LGSWSMe5NAHiHC6pDUggGrUFItfSIkCPva79A/3ojCv4Q8V0uG1T5lFxVVHovpYaWOvUGYdXF0BBiw9caFxqvUVSKFJqta4A91UMXLOYA3Fpk4yjxD4YrUTrrMupwajgfcnYHpJNgo7HoJw+KccicX3+pswtrkbMr4tyWYyb0M5VroCzVSKc6mZiSEuGBUSIkxtMRhY/bTpX8x6KKjValQhkJ1hirGmXgkjkVIG2ozucTeC+GL//AKGnlJC9BIF79CJsemJjQq5rMyuWrVtLPdDp1tPLLQVCLBuINzcYtGKg2lwUc7lR4OK5hjV83yiahdxTYkDXV/dggg+8i1GIBgBQe2JOJcTerl3RsyrErTEG3KhdlAANoOkWUg6iTBE4bMj4A4nUkJToZFJB1FhUqEqzFSCs3hlBNvctAJBJ0PYLQPNmMzXq1DJYjSASTPUM353mcUWLvwH5mQUuP1qTKVqsxUhiGusqxYA9xJJ+JOCGV8b1AyllTkVVUAEDkUhZknqZPqBjVc57CskRyNVT11T/ABH6jCrx32LVaCPUoVTUHRNEn59x8BhpY4vlHNRZ9lvEWXqKQinkhUE3IGgWjYsQF7/vmjEmpEdqlNKdVwZanUPI+mZBAHuwWKwI5Z1EnTjNczlalF78rKZmIg/COmC/A+O6WVW36GAbiCLf8yU/joA2Ns8sFbiTcHHcTcPCtPhuYVqtLJ0qNVDFVGpoHRjtc2KtfSwgH02x37SMsicIzK06SjUqhVVVEMzoBAG5OwjGb+H+OHK56jmGYilWbya4JtpeSHmByq19R3gxbE/j/wBq/mlKOWjyRUVmZku3lOCsSfdlZmxO1utoSbWx4uxMz/APsa0/MrtSzZGs0tB5FayhnBlXIvp02BEnpi74X1ecNbo6AksQ8MOhaCOYWA0noehuBXiqpXq5hq9d1dqx1KyssFdhAB5QAIg9sCEYrcEg+nbDNdSstdB7juVpisV8wMCxAZY5bmdQgMd1gj13MjFajRbL5xUJDhXCGLq6k9AdwReD3xf8K8QenXDq6BmARlqqGV1JgD1iJ9NIxV8Tq1HOs6qqS3mKFHKPgJMCQbdNsdVqge80LifgqitFKtKmujZyjmQWN5EnVpuIU9IvgJmfCDUNRp6atJmlaggsE6hpgFjsBPT1jFbw37RXWpNcibQQAAe+od9rgfMY0/Pqa602ACOragws3ukbxA36gx2xBOS9WRW1ygPwul9mydLXSpPpIUKzcvObEgi53vEbQMVPElUsVdKich9wEeUQJYNe+obRG8bdJq/HcxDKUUtTVoqyG1AEWfopIBPun5DeM5WlVZqZKnUqVFfV1YMCISIYT1BNulsdLYyYs5jxsGzdPy9QKCAW6tfpO1zvvOGz/aZuz/T+uANfwpRB82lHmIwIp1L6lgHSsi53jVbC95lD/iZv/AmKegT2gW+49+HcxSZ9dA1GKl9AWooSbz70NENHa0gbYYOP8SqPSqplRrqcvnkHVoSCTpQkB2YIy6Znb0IX+G8Ay2XRB7zKyy4Gz2QnSJiQVDE/G3R58PZealVy50No0J5ZQJoBDAE+8CSCT3nGbDNSk0uCLjWxP8K+zKNNXMNOt/MNEAqoKtCkcxMMAGhoN1mIjGlUsiqg6AFBMkARfrYYlFFdxiUi2Nyj3JOuxEBhI8b+PK3DzU0rSqrp5NLc9NjP9oASVAkEEghiNxMBj8T53L0cvrzGopIIprOpyvNEAjUBGogmLCexRM1Qy9YLVWgiIrylIU4/eQINYldTPF4MAXkGzYWcq0I5qPIN8O0qlHKo9UfvNJNFGsVDAS7j8bRA/CAOpOJ8poHPXKsTJGpSFAEXIm8ybbWbsoxNUepUKlJZnvq6AGD9bWEb4G+J/DVWmmtagd3nlJgnSCWAGxAAJJJGkR6HEnNXRmiuphrhuY1kqLTPKZ6773mI9bA9bEs5ngg6K0gcx03kdDci8yPTckDCTwt2TMUE0NUWpaoxshYSLMTpgCZIsdI3tgt+0HqBaeTpVMwyrCVADyakqhgap5IUmjVhmswjpjJkjOcqQ8cdhqm1ZdWlAEAJDVWIAtflu0WJ5o2+ePa+fRf7TMCiwkkUwFY6A8gF9UqDTcSI6XgjFrLeHM5mJ+0VRQQgyiBXYlmdiNTWAGsqIG3W+D/DPDVLLklFmQBzwxETsY5RBjSLemDDwLe5Pz9yySRnlfx/SC+TkqNSu6wEGlm1Q1Ix1Ylg1UEsZBWbzjPPGXBOIJFfOqRrhRLAkQLAgE6bfnOP02i6RCwB1gQPywD8W+FEz9E0qhIG4I+6ZsfU/HG3H4eGL9K2N1UYZ4b8Q5enkzTqDU3NIJI5TJ5SAbknrFp9AY6/jUQVSmAOhJ7CABYn0gna3U4az7AH1R9qET/wif8A7sGsr7EMslI6marVaBLtCJLAO2lYJKoWIBO4GH9Erti9MGI/hLxTnfMNRK7qoMaZLoJkgGl94sQb2O5kb43Pwr4g+2ZZKrKKdQg66U3QhmXY3gxInvjH+A5A1s1RyjlRRqqrlVVE1ioxZo0kEaVpldjBBtGD/BOGoGGX4tQNGq3uZkOU12EL5yEK1pJDGxERBAVY62g0awwxxuMU+DZIUqelar1UJ1IXZWIUxADADUvUEybm5xenFGxhV8U+BMvm1ZtAWqYhxY22mPeG2/bGEeLfCFXIVxrXkYnQZ30wTfpva+P1CD3xmPtjygzByaAHlqOztB0hAqlpIHwsL+mObrk7qoQzprUM3UPuimpSFG/KV9JBOmwsLAxul1aeklWBDCevWRv+Yw68Y8miq0w3KsO4nlYrB0TaTJmN7jbotHK1KzNTRA7AF4SLKFBkEHtuJmfXEcT1YMfuKOY4g9SnTptGikCFgfiJYk9zf8hivA9f16YlJWLTPy/Xb88cBO5+WLFbOVcqQQSCLg9j6YsVc01b+0e6gkFpv6CBufX644SJE2E3O9rdPrj2hlC9QU0uzMFXpJJgbxHzx2jjzLJLhQFYsdI1HSJNgZkAfMxjSeH5+ocquWFVdDE0zVknQmkGQAwt7y2NoO+2FbiHHVp01oZenTgIwLEamJciSSRGqFAkSOZgLQB14WzVajMo+jmmFF9MAgjcwWWRvzfTPO5Lq4CmSZKk32dg9bylDaVBurEH+6Npj+u2DvCOLNSy7EAMpGqQBGr3SWkCASQdz6DfFXjNLMVqWgrTy9MkFTWqLStueVm1NuNhjvJZDMFESiuWrqslhTqoS3bczpBK2HphXOLXIVJJ8h8ZBKeW8pqp8yqVqUyg5tS6iVHaZftaThY/2e9av/Up/wA8NeQyxywAzNTMqE/erUSmWpjlIKMRTMEG4EEfW47/AG+4f/xM7+X/AJ45eIvUFa9yOlJNnXszzeYFWalIBXbUz/eJYzeQSVi3pHxxsi0yBpnbb6D63nAjw34RTLEvZ3MFXO+0GOwiBHpO+DqU4sMVxwr1iTb4OAb3xcG2K6r6Y7rZlaaNUY8qKXY+igk/kMXsQy3xpxg1OJtuUoKKSgDUCY11oF7zoQnpoi04o5cDMs7uStNQEUo8HSuozqWZLNUO1opgX60MlReo4pEQ5vV5SSRmCtRubUIJuvUxr2EHEeY4+Xd6GWCrQU6atQgA6iFsmrlSVpELsBpkxGMvLMz9aTaOqHGFytVKaVnqU6xKrqEsltIh0ENLypUAx3BBGBvGvGbVs5SZEVhSYoFJB8xdS/3ZWSNgbgACDua4MKD5inpCHMMwSlaRTIkIEU7pTU+YzQJKG5acF/aT4By9OlQOVpquYNXSOY66gKmTE3dTD6gLSZ6DBjCMpOTRaEUlsJ8J8OitUoVsyFqFmaQEhQDTKlWDDU3Pe8CdgBbD5Ty6qAFUACwiwjGY5HXQo5fLs7NXJpIEDGNZZXAIBBMLJLAgQhmxvqZF8Wx8Cw4PQoGPhjgvfHQvhyh6Ux5GOox4zY6zj4jEdUAgjuCPrivmc8q7mMR06oY3xOWRdgpAPhngqnS+xtqBq5YMpcf7wMWa+2xZiJH3m7yGVoIgwR2Nx/XEQp/6Y+KkmNhhetjUWl0xj4sqgsSAAJJJgADqT0+OIUUDr/LGbeKuPZrMmKKAUyT5CGWerBjzBTGy9nqMqxcTjpT6VYrvshq4345y9JJpnzTe4MJbuxF/kDjOU4hm+J5s+QNUEDzTK06SyCI9dzpElg18E+Cey9qh83iFXWZkUUJCCb3YGT0sO2+HvKUKVJAiKiU16CygfKwxG7/W/wCDvR3+pgJfZFkjkhQZdVUBj5+za29AY0C0IZHzJJSMz7FM7RvQrozEFTGpOU/Xcbg9sbRlawZeUyP13xNfGuLUkNbR+Z8/7OeJUjfKuY5iygOPqP4YWjTKsQ4YETI2YH4HH6+RjgF4l8HZTOicxTEj74OllA/vD/ORhmkFSPy/BIJA2knsJ67+v+uCfh/gOZzNUGiCsEHzNlSOs9x2F8O/FOA8LyTt5jvUpkKy0yvMxXZpEFVMtAMahJ2GA3GPaM4XystRXLqvumAXA6ECNKmOoBPrjFLLOWsUb974/scut4XyGRhc27V67i1JTpXuNXaemo+sRfEVDxnkQQi5AIJ3OhjJsfeAHe5OEWrWZiWclixkkkkk953Jx8qEz6D8pA9Y3H8McvDWrySbf0X0QrVmz5PKZLPoDoRgCGIJCshiBqWZEC3UEDrinx3wA1bkp5l6azPkvJQHuAI9dp/yxlVDJPVKqisxYwNokxadh8Sfph6yXE6uQUUKFU1XfX+8qMfIQpJfy0uW299iAfw9cZZ4MmJ//Ofyfn9heiuGFOA+HM7k3GqlRzC6tRqeZUp1EMD70Sy293S0ybXxZ/aHCe3/ANOr/wDgxN4d4rnxlVq1CMxrAOhgqFZeoGll7KkgEbk7Rhs+1p+Kh/8AKX+WMU80oyfV/wCXX5/hDOF8jOmYIFhOJaLdYxVy9UHc/wCWJ0rX7DHvdSATM5+GAPj6W4fUpqwU1Wp0pMxDuoYWBJlZEAHfB3ViDi3C6WaotRqgsjRMEggqQQQwuCCAQfTD86EMR4lxEUKVRFqaCC8MqhVIfmUGZJJXk0oFjW02EkHlstVzr+TlKT+UTpETokQA9WSQpAUGJvAPTGuH2N8O1o3luQu4NRiG6yZP5bemGheEilQanllSm2nTTIAAViIBsOm+3THRgkLGKiZHwHOLka1V0y71MywbTmK7qqGBMJT95QZAhmkDTMbYk4nxVw5zdSo9arUU06dOmDywI0pC8gu/QNLg7gkTZ3wrSqmjUXUaD1VpSQfMzOjUJFv3dMsLsPeNQT7ustnhzg32LilVWbWczT1I8aYCFQaYEmywW7kMOxwFG+TpKzr2deHKiUxm82kZqpOkGZp0jELB2YmSesEC1xh0M44d8emtbFNI4+x0Rj4jHgHxwAnerFZ8zeMSVagEyQPicC6mYE2vfp274yZvEY8f6pJDKLfBxVyAeoXaTaAPXefjviXJUStp22x83E6YPvL9fkPre/pj1uKJBIKnsARJOFWbFymjnfcupVExN8dO04Xc5mqsqQAp1TvNp/l/HFxOOLoGqJgz8o/nif8AmY03GWh3F1YRk9cUa6gkkgc257wOp64rnjKkkQZv8Lev669sc5/iVJNOphPYnbvb0wfS45K+oXvRxmqhmJgkwOnUdu0z8sU83Wpo6oSJJgACTJ2Eg2W46dBhY8Y+LUWotOmTUaIARgOkk72tO3Y4Sc14vqvHLYGBzQ0xAPIQQbfxHwj0uV9K17yydGsf7XilTkq9NQLM62IGkWid59Jhu2F/jHtZFGuouyizFYIZesX3EfnjPOKcSzVVB5jhKYB8tS0QLGF3YiYWTPqdzgVW4BVKNVRS9NY1P6xJtM6bEBtjA7xikMPecvuC+7NI4r7aazqwy1EggNLNHLAsSsHYmYP4fjivkvam1ZKgzJMroZE5VV9JCmbjmDNr07Qn93CJlODqrJ55ZRUR2pwAZZSQAymIGoEdZ+c4t0MqXnQFD6QoUAEuGJva1r7X5RtBGLTjFpxsDaXYteM/GyZ9KfmZYJVpkhageJp76GWLmbzIiT3wtLRBplmdpWNIVdQuGN21ALzAW9SekYbxl0zFCmpCKmoanCfvOUEtMEiLEDYe92MikWguZNCouhS+jVOoU11G5H+8YKwAJIiNjgxyqulLj8CqV7Istn6VFWP2dK0aAjtBXcVCHIHM2y2I5dQIvIl4fWSotKnE0hW1MkDVEAsNSqW0RIgzJWbXGOeK8J8iq1Ja2tFYMwLQHYGDG6atDA32DEX2MvF+KO+dLq1OmQFp+ZTPIwiA1/dBBgiO9t8DUtrvu/P7BctE+QqZWlSNSQ1Q6SJAC8oAIKzM6yGG0gEwIE1uEZpzmlVQrEMRykmSNROllmWcDSCBEHpiCuzZvMU6jgU1Z0pApTjaBYe7qgybxPxx9x/hNPLVKiDME1EI0qFue5Zg5CMCNr7ja8clH9L5fz9wKDfC/EcCm40tLGmaYogsFWCGVYKlSN1H3l3BIONC/Y6/8c//AB6f/ljC8rm2psrK7KymVZSZUi4IM2wd/wBvM3/6rMf4v64jm8LOTvG0vPwDSN+4TxKhVUNRIdSZ1C4JO5Pzt8cXanG6YcUwCSCAT0BOw9TAJ9ACTgPwr2Xvl1qeXWAYl2p7hULNq0wB7sWPXtEYny3gnO025a1Aq0eYGDHVHSI/1m841NTjpI5xbDlDMBoKwVOxBkH1B64trinwrg+Zpq3mvTdplCNVh6mPyjE9Hh1YGWZDPabG3pcb/lisW+6EcWSPU6Y8A+uOzkHmZH5/yx19kbuP18sUF6WAc3wecxlCgC0suKnKpgAlVVAFFisavgVHyKGiuoMQJEwYuJ3g9JgfTFg5Nu4xyco0dJ+P9Mcd0s4LDbEQMnHq5Nt7fU/yx19nb0+v9MLs7pZLTgi2K+dqkdSAZFhPr8AMeVgy0ywAsCY1HoDaYwNzGbzRkotHTOgBmaZISCYTYS8r15bi5xLKnKNK/kMosX+NZvNVcwlHLaUosmt8wTqKOJlSJ9FEWnUbwMDOP+FM+FBp1jmEHvBW0VY35Qx0sf8A3CexODyUXfnIC1GCSFclOR+gKSCQSOsCN98FspRqT7wK8xgzIBI0wY6XHrI7XwQw9DqUPnsLhZja8braCpTNppuddEto0nVcxzAkKCW2AiYLTxR8XuaDuCxCCCxQwDM3IvdmF7XONmzbVQGEraZ3vHywp1uCB0dFp0gHAUi4UxcAgDaSJAiROBpv1cb+wzw9mI2Q8bV6VMfaQ+sx5bHZkIDRvAIVkAFhcSMEuGeN1rOo84UwBcOqybRKsTaD89vla8L5XNGpUyo8hWps1VWBcqGp1ASLiSl9SgmzKJkGBZb2OUatAFX0OyyCZZtd7l5C6CTJVaYNhfFJYNtzjXvXnQJYk+GFMqtJUDNUbURpOmGkkztHSIva59MU+O0KmpamVrU9QYhlqSFYWE+7M8u09ThIyHhDNUs4mXauFDTrZCSdKEzErE8tsXPEuRq0RoRyFTW86jrLa4UzAiCRYfh9cD/Haklp/IWMGuRPfMaK1Vg3mMZ0tpBUlpDEowN7mDYggEYmFDMUWKNKAKWJiVYTY+qkgCdt5tOO/wBkwquCIYCRsetpA9CZsdsXadGhW16lqakpVDrNTXJUAiQVEfe62n0xulFpcaKck+Z4WWemtRqTM6MVVXJ0shtTIB5Tutt264k+wUlD02zflQvkuVQ6KmhqlwFuwhKYuBzOZ9Q/CaGivTVobmCxaOc6ZuLxJN+sYtPwwmg7rAFJcu7qSxUsy7hdjIN5Ii4FjaEsUlq/Ni13I9Hm5alUCQtImnoYMUqGzO4YkgOdYlRAAEjfBmtx00qy1VQUHlHpgj+zomnqqgahfVIgd5gwcK+SzXPqkqpUyFJEkkAyJgAmP8IjYDBWrk1pmksTqBYkGGOrUGWSGEctjE8zekCeNcP3iuSvZPWyuvKGoKwZwoZkAjRzagGBW8Qwtux6gYB57W6BWadMsxYg8xCix3jQE7zBImcfZjPSdCs6oy3Umb2tvccovA+GPuF8Xq0WDU2EKS4DgMJgAmCCJ0mMPGLirCr7FbK1mYeWGAkknVYDUApJPw6/E4lXKoaL1DVQOjKBSgy4JElWFoF7bwBiNMsSXabhNbGPx6QABN7sJ9JsdiZzvhpRSBDHWKFOtPQhlrMRE2MJTW1rHDSnGL5HSsG5rMVBTWkrBqJY1lp76N15uoMXiTYicU6lF1UA6YPNuJtO/UdbYa83wEUKWWqyKuX85wKbcpZw0HUR91lpqNzF4xB4iymX1PUpoyc4005lRa4k3iRM/lhIZV29/wCfyI5JMD8U4VUylQIXpOWQOCkOIYEbkWIv8CJF4wP+0t2X/CP5Yv1ci9OkK6vY1WpARBkKGJ6gCHi2B3mr+AfU/wA8Wi7W9hWz/9k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620" y="3657600"/>
            <a:ext cx="3687605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1" y="3629891"/>
            <a:ext cx="3138169" cy="24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Gymnosperms: plants that produced seeds but not flowers dominated the land during the Mesozoic Era. </a:t>
            </a:r>
          </a:p>
          <a:p>
            <a:r>
              <a:rPr lang="en-US" dirty="0" smtClean="0"/>
              <a:t>Angiosperms: flowering plants, first appeared in the cretaceous period.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267200"/>
            <a:ext cx="309172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74673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1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Mesozoic Era ended with a major extinction of land and marine animals. </a:t>
            </a:r>
          </a:p>
          <a:p>
            <a:r>
              <a:rPr lang="en-US" dirty="0" smtClean="0"/>
              <a:t>Many species, including dinosaurs, disappeared suddenly during this time. </a:t>
            </a:r>
          </a:p>
          <a:p>
            <a:r>
              <a:rPr lang="en-US" dirty="0" smtClean="0"/>
              <a:t>Many causes have been hypothesized but none have been proven.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2781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 of recent life</a:t>
            </a:r>
          </a:p>
          <a:p>
            <a:pPr lvl="1"/>
            <a:r>
              <a:rPr lang="en-US" dirty="0" smtClean="0"/>
              <a:t>65 million years ago and continues today. </a:t>
            </a:r>
          </a:p>
          <a:p>
            <a:pPr lvl="1"/>
            <a:r>
              <a:rPr lang="en-US" dirty="0" smtClean="0"/>
              <a:t>Broken up into two periods: Tertiary and Quaternary</a:t>
            </a:r>
          </a:p>
          <a:p>
            <a:pPr lvl="1"/>
            <a:r>
              <a:rPr lang="en-US" dirty="0" smtClean="0"/>
              <a:t>Includes massive climate changes like ice ages.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mountain ranges have formed during this recent Era including the Himalaya Mountains along India and Tibet.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Era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4486275" cy="285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6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grasslands have favored mammals like deer, horse, camels, and some elephants. </a:t>
            </a:r>
          </a:p>
          <a:p>
            <a:r>
              <a:rPr lang="en-US" dirty="0" smtClean="0"/>
              <a:t>Mammals now rule our earth and even live in the sea</a:t>
            </a:r>
          </a:p>
          <a:p>
            <a:pPr lvl="1"/>
            <a:r>
              <a:rPr lang="en-US" dirty="0" smtClean="0"/>
              <a:t>Whale and dolphin species. </a:t>
            </a:r>
          </a:p>
          <a:p>
            <a:r>
              <a:rPr lang="en-US" dirty="0" smtClean="0"/>
              <a:t>Homo Sapiens: Humans</a:t>
            </a:r>
          </a:p>
          <a:p>
            <a:pPr lvl="1"/>
            <a:r>
              <a:rPr lang="en-US" dirty="0" smtClean="0"/>
              <a:t>Appeared 140,000 years ago.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52" y="4224343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12" y="1510106"/>
            <a:ext cx="8021841" cy="53478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</a:t>
            </a:r>
            <a:r>
              <a:rPr lang="en-US" smtClean="0"/>
              <a:t>of Primates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Review/Overview</a:t>
            </a:r>
          </a:p>
          <a:p>
            <a:endParaRPr lang="en-US" dirty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youtu.be/sjE-Pkjp3u4</a:t>
            </a:r>
            <a:r>
              <a:rPr lang="en-US" dirty="0" smtClean="0"/>
              <a:t> Crash course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youtu.be/hSSzn4bIwZg</a:t>
            </a:r>
            <a:r>
              <a:rPr lang="en-US" dirty="0" smtClean="0"/>
              <a:t> evolutionary </a:t>
            </a:r>
            <a:r>
              <a:rPr lang="en-US" smtClean="0"/>
              <a:t>process animation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break down from large to small:</a:t>
            </a:r>
          </a:p>
          <a:p>
            <a:pPr lvl="1"/>
            <a:r>
              <a:rPr lang="en-US" dirty="0" smtClean="0"/>
              <a:t>Eon: Based upon the abundance of certain fossils.</a:t>
            </a:r>
          </a:p>
          <a:p>
            <a:pPr lvl="1"/>
            <a:r>
              <a:rPr lang="en-US" dirty="0" smtClean="0"/>
              <a:t>Era: Marked by major, striking, and worldwide changed in the types of fossils present. </a:t>
            </a:r>
          </a:p>
          <a:p>
            <a:pPr lvl="1"/>
            <a:r>
              <a:rPr lang="en-US" dirty="0" smtClean="0"/>
              <a:t>Period: characterized by the types of life existing world wide at the time.</a:t>
            </a:r>
          </a:p>
          <a:p>
            <a:pPr lvl="1"/>
            <a:r>
              <a:rPr lang="en-US" dirty="0" smtClean="0"/>
              <a:t>Epochs:  Smaller units of time, differences in life forms but can sometimes only be from continent to continent.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Geologic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Plants 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Time range</a:t>
            </a:r>
          </a:p>
          <a:p>
            <a:pPr lvl="1"/>
            <a:r>
              <a:rPr lang="en-US" dirty="0" smtClean="0"/>
              <a:t>Environment/land</a:t>
            </a:r>
          </a:p>
          <a:p>
            <a:pPr lvl="1"/>
            <a:r>
              <a:rPr lang="en-US" dirty="0" smtClean="0"/>
              <a:t>Pictures/diagrams</a:t>
            </a:r>
          </a:p>
          <a:p>
            <a:pPr lvl="1"/>
            <a:r>
              <a:rPr lang="en-US" dirty="0" smtClean="0"/>
              <a:t>Words/descriptions</a:t>
            </a:r>
          </a:p>
          <a:p>
            <a:pPr lvl="1"/>
            <a:r>
              <a:rPr lang="en-US" dirty="0" smtClean="0"/>
              <a:t>TITLE!!!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981201"/>
            <a:ext cx="7987552" cy="46482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Each group will master their time period</a:t>
            </a:r>
          </a:p>
          <a:p>
            <a:pPr lvl="2"/>
            <a:r>
              <a:rPr lang="en-US" sz="2400" dirty="0" smtClean="0"/>
              <a:t>Precambrian time</a:t>
            </a:r>
          </a:p>
          <a:p>
            <a:pPr lvl="2"/>
            <a:r>
              <a:rPr lang="en-US" sz="2400" dirty="0" smtClean="0"/>
              <a:t>Paleozoic era</a:t>
            </a:r>
          </a:p>
          <a:p>
            <a:pPr lvl="2"/>
            <a:r>
              <a:rPr lang="en-US" sz="2400" dirty="0" smtClean="0"/>
              <a:t>Mesozoic era</a:t>
            </a:r>
          </a:p>
          <a:p>
            <a:pPr lvl="2"/>
            <a:r>
              <a:rPr lang="en-US" sz="2400" dirty="0" smtClean="0"/>
              <a:t>Cenozoic era</a:t>
            </a:r>
          </a:p>
          <a:p>
            <a:pPr lvl="2"/>
            <a:endParaRPr lang="en-US" sz="2400" dirty="0"/>
          </a:p>
          <a:p>
            <a:r>
              <a:rPr lang="en-US" sz="2800" dirty="0" smtClean="0"/>
              <a:t>Group 5 will be making the outline of the entire geologic time scale. Their project will be complete when the rest of the groups insert their poster within the time scale.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our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38" y="2057400"/>
            <a:ext cx="7745505" cy="3877815"/>
          </a:xfrm>
        </p:spPr>
        <p:txBody>
          <a:bodyPr/>
          <a:lstStyle/>
          <a:p>
            <a:r>
              <a:rPr lang="en-US" b="1" dirty="0" smtClean="0"/>
              <a:t>Organic Evolution</a:t>
            </a:r>
            <a:r>
              <a:rPr lang="en-US" dirty="0" smtClean="0"/>
              <a:t>: Fossil records show that </a:t>
            </a:r>
            <a:r>
              <a:rPr lang="en-US" u="sng" dirty="0" smtClean="0"/>
              <a:t>species</a:t>
            </a:r>
            <a:r>
              <a:rPr lang="en-US" dirty="0" smtClean="0"/>
              <a:t> of animals have changed over geologic time. </a:t>
            </a:r>
          </a:p>
          <a:p>
            <a:pPr lvl="1"/>
            <a:r>
              <a:rPr lang="en-US" dirty="0" smtClean="0"/>
              <a:t>Helps an animal to survive in the changing environment and continue to reproduce.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Geologic Time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40530" r="3125" b="16288"/>
          <a:stretch/>
        </p:blipFill>
        <p:spPr bwMode="auto">
          <a:xfrm>
            <a:off x="1295400" y="3699163"/>
            <a:ext cx="6345382" cy="31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4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Natural Selection: organisms who have characteristics that fit the environment have a better chance of surviving. </a:t>
            </a:r>
          </a:p>
          <a:p>
            <a:pPr lvl="1"/>
            <a:r>
              <a:rPr lang="en-US" sz="2400" dirty="0" smtClean="0"/>
              <a:t>Organisms compete with each other for food, water, and shelter. </a:t>
            </a:r>
          </a:p>
          <a:p>
            <a:pPr lvl="1"/>
            <a:r>
              <a:rPr lang="en-US" sz="2400" dirty="0" smtClean="0"/>
              <a:t>Organisms of the same species could have different characteristics that hurt or help them.</a:t>
            </a:r>
          </a:p>
          <a:p>
            <a:pPr marL="457200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Life and Geologic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Artificial Selection: Humans use this for breeding animals . They carefully choose desired characteristics. For example, breeding cattle, dogs, cats, chickens, even plants.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Geologic Time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your science journal, make a </a:t>
            </a:r>
            <a:r>
              <a:rPr lang="en-US" sz="2800" dirty="0"/>
              <a:t>V</a:t>
            </a:r>
            <a:r>
              <a:rPr lang="en-US" sz="2800" dirty="0" smtClean="0"/>
              <a:t>enn diagram to compare and contrast natural selection vs. artificial selection.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heard of Trilobites??</a:t>
            </a:r>
          </a:p>
          <a:p>
            <a:pPr lvl="1"/>
            <a:r>
              <a:rPr lang="en-US" dirty="0" smtClean="0"/>
              <a:t>They have three lobes and three segments in its body. </a:t>
            </a:r>
          </a:p>
          <a:p>
            <a:pPr lvl="1"/>
            <a:r>
              <a:rPr lang="en-US" dirty="0" smtClean="0"/>
              <a:t>They existed on earth for over 200 million years because they were great at evolving to fit their environment.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Geologic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Visuals of Trilobites and their evolution</a:t>
            </a:r>
          </a:p>
          <a:p>
            <a:r>
              <a:rPr lang="en-US" dirty="0" smtClean="0"/>
              <a:t>Pages 277-278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Geologic Time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27273" r="18750" b="20076"/>
          <a:stretch/>
        </p:blipFill>
        <p:spPr bwMode="auto">
          <a:xfrm>
            <a:off x="3124200" y="2750127"/>
            <a:ext cx="5832764" cy="385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3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10 Section 1 </a:t>
            </a:r>
            <a:r>
              <a:rPr lang="en-US" dirty="0" smtClean="0"/>
              <a:t>Review Questions # 1 &amp; 5 only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Geologic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sz="3200" dirty="0" smtClean="0"/>
          </a:p>
          <a:p>
            <a:r>
              <a:rPr lang="en-US" sz="3400" dirty="0" smtClean="0"/>
              <a:t> The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Beak Adaptation Lab </a:t>
            </a: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Sec 1: LAB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845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this section we will study Earths early history during the Precambrian Time &amp; the Paleozoic Era.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Earth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Beak Lab due TODAY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Precambrian time is the longest part of our Earths history including the Hadean, </a:t>
            </a:r>
            <a:r>
              <a:rPr lang="en-US" dirty="0" err="1" smtClean="0"/>
              <a:t>Archean</a:t>
            </a:r>
            <a:r>
              <a:rPr lang="en-US" dirty="0" smtClean="0"/>
              <a:t> and Proterozoic Eras. </a:t>
            </a:r>
          </a:p>
          <a:p>
            <a:pPr lvl="1"/>
            <a:r>
              <a:rPr lang="en-US" dirty="0" smtClean="0"/>
              <a:t>4.5 billion years ago to about 544 million years ago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Precambrian Time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t="46626" r="29721" b="15531"/>
          <a:stretch/>
        </p:blipFill>
        <p:spPr bwMode="auto">
          <a:xfrm>
            <a:off x="1524000" y="3886200"/>
            <a:ext cx="6345382" cy="276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905000"/>
            <a:ext cx="4419600" cy="4876799"/>
          </a:xfrm>
        </p:spPr>
        <p:txBody>
          <a:bodyPr>
            <a:normAutofit/>
          </a:bodyPr>
          <a:lstStyle/>
          <a:p>
            <a:pPr marL="365760" lvl="1">
              <a:buFont typeface="Wingdings" pitchFamily="2" charset="2"/>
              <a:buChar char=""/>
            </a:pPr>
            <a:r>
              <a:rPr lang="en-US" sz="2400" dirty="0"/>
              <a:t>Very little known about the organisms that lived during this time. </a:t>
            </a:r>
          </a:p>
          <a:p>
            <a:pPr lvl="1"/>
            <a:r>
              <a:rPr lang="en-US" sz="2400" dirty="0" smtClean="0"/>
              <a:t>Most animals during this time didn’t have hard parts</a:t>
            </a:r>
          </a:p>
          <a:p>
            <a:pPr lvl="1"/>
            <a:r>
              <a:rPr lang="en-US" sz="2400" dirty="0" smtClean="0"/>
              <a:t>For example, Cyanobacteria (Visual), a blue/green algae which produced oxygen and underwent photosynthesis.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Precambrian Time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12500" r="54040" b="35227"/>
          <a:stretch/>
        </p:blipFill>
        <p:spPr bwMode="auto">
          <a:xfrm>
            <a:off x="4599709" y="2286000"/>
            <a:ext cx="4220359" cy="412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3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Toward the end of the Precambrian Time, animals without backbones started to appear, Invertebrates. </a:t>
            </a:r>
          </a:p>
          <a:p>
            <a:pPr lvl="1"/>
            <a:r>
              <a:rPr lang="en-US" dirty="0" smtClean="0"/>
              <a:t>Soft Bodied</a:t>
            </a:r>
          </a:p>
          <a:p>
            <a:pPr lvl="1"/>
            <a:r>
              <a:rPr lang="en-US" dirty="0" smtClean="0"/>
              <a:t>Not often fossilized, most which were fossilized are considered trace fossils.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Precambrian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187254"/>
            <a:ext cx="3503669" cy="23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abundance of hard parted animals like shells marked the beginning of the Paleozoic Era.</a:t>
            </a:r>
          </a:p>
          <a:p>
            <a:pPr lvl="1"/>
            <a:r>
              <a:rPr lang="en-US" dirty="0" smtClean="0"/>
              <a:t>544 million years ago to about 248 million years ago.</a:t>
            </a:r>
          </a:p>
          <a:p>
            <a:pPr lvl="1"/>
            <a:r>
              <a:rPr lang="en-US" dirty="0" smtClean="0"/>
              <a:t>Many Paleozoic organisms lived in the ocean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 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962400"/>
            <a:ext cx="4378591" cy="27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Vertebrates, or animals with backbones, also evolved during this era.</a:t>
            </a:r>
          </a:p>
          <a:p>
            <a:pPr lvl="1"/>
            <a:r>
              <a:rPr lang="en-US" dirty="0" smtClean="0"/>
              <a:t>The first, sea creatures without jaws. </a:t>
            </a:r>
          </a:p>
          <a:p>
            <a:pPr lvl="1"/>
            <a:r>
              <a:rPr lang="en-US" dirty="0" smtClean="0"/>
              <a:t>Other jawed creatures came around the </a:t>
            </a:r>
            <a:r>
              <a:rPr lang="en-US" dirty="0"/>
              <a:t>D</a:t>
            </a:r>
            <a:r>
              <a:rPr lang="en-US" dirty="0" smtClean="0"/>
              <a:t>evonian period. (On land as well!)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 Era</a:t>
            </a:r>
            <a:endParaRPr lang="en-US" dirty="0"/>
          </a:p>
        </p:txBody>
      </p:sp>
      <p:pic>
        <p:nvPicPr>
          <p:cNvPr id="3074" name="Picture 2" descr="http://astrobio.net/albums/origins/ag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51375"/>
            <a:ext cx="3048000" cy="22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ntarcticaedu.com/biopc1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16739"/>
            <a:ext cx="3505200" cy="22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28946</TotalTime>
  <Words>1138</Words>
  <Application>Microsoft Office PowerPoint</Application>
  <PresentationFormat>On-screen Show (4:3)</PresentationFormat>
  <Paragraphs>151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Book Antiqua</vt:lpstr>
      <vt:lpstr>Calibri</vt:lpstr>
      <vt:lpstr>Wingdings</vt:lpstr>
      <vt:lpstr>Hardcover</vt:lpstr>
      <vt:lpstr>Geologic Time</vt:lpstr>
      <vt:lpstr>Life and Geologic Time</vt:lpstr>
      <vt:lpstr>Life and Geologic Time</vt:lpstr>
      <vt:lpstr>Early Earth History</vt:lpstr>
      <vt:lpstr>Precambrian Time</vt:lpstr>
      <vt:lpstr>Precambrian Time</vt:lpstr>
      <vt:lpstr>Precambrian Time</vt:lpstr>
      <vt:lpstr>Paleozoic Era</vt:lpstr>
      <vt:lpstr>Paleozoic Era</vt:lpstr>
      <vt:lpstr>Paleozoic Era</vt:lpstr>
      <vt:lpstr>Paleozoic Era</vt:lpstr>
      <vt:lpstr>Section 3: Middle and Recent Earth history</vt:lpstr>
      <vt:lpstr>Middle &amp; Recent Earth</vt:lpstr>
      <vt:lpstr>Bell work</vt:lpstr>
      <vt:lpstr>Mesozoic Era</vt:lpstr>
      <vt:lpstr>Mesozoic Era</vt:lpstr>
      <vt:lpstr>Mesozoic Era</vt:lpstr>
      <vt:lpstr>Mesozoic Era</vt:lpstr>
      <vt:lpstr>Mesozoic Era</vt:lpstr>
      <vt:lpstr>Mesozoic Era</vt:lpstr>
      <vt:lpstr>Mesozoic Era</vt:lpstr>
      <vt:lpstr>Mesozoic Era</vt:lpstr>
      <vt:lpstr>Mesozoic Era</vt:lpstr>
      <vt:lpstr>Mesozoic Era</vt:lpstr>
      <vt:lpstr>Cenozoic Era</vt:lpstr>
      <vt:lpstr>Cenozoic Era</vt:lpstr>
      <vt:lpstr>Cenozoic Era</vt:lpstr>
      <vt:lpstr>Evolution of Primates</vt:lpstr>
      <vt:lpstr>Chapter Review</vt:lpstr>
      <vt:lpstr>Project</vt:lpstr>
      <vt:lpstr>Making our Timeline</vt:lpstr>
      <vt:lpstr>Life and Geologic Time</vt:lpstr>
      <vt:lpstr>Life and Geologic Time</vt:lpstr>
      <vt:lpstr>Life and Geologic Time</vt:lpstr>
      <vt:lpstr>Compare and Contrast</vt:lpstr>
      <vt:lpstr>Life and Geologic Time</vt:lpstr>
      <vt:lpstr>Life and Geologic Time</vt:lpstr>
      <vt:lpstr>Life and Geologic Time</vt:lpstr>
      <vt:lpstr>Sec 1: LAB</vt:lpstr>
      <vt:lpstr>Announcements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Living things</dc:title>
  <dc:creator>cc</dc:creator>
  <cp:lastModifiedBy>RhoaCi</cp:lastModifiedBy>
  <cp:revision>46</cp:revision>
  <dcterms:created xsi:type="dcterms:W3CDTF">2012-11-16T14:31:37Z</dcterms:created>
  <dcterms:modified xsi:type="dcterms:W3CDTF">2017-01-25T17:54:29Z</dcterms:modified>
</cp:coreProperties>
</file>